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9" r:id="rId26"/>
  </p:sldIdLst>
  <p:sldSz cx="9144000" cy="5143500" type="screen16x9"/>
  <p:notesSz cx="6858000" cy="9144000"/>
  <p:defaultTextStyle>
    <a:defPPr>
      <a:defRPr lang="ru-RU"/>
    </a:defPPr>
    <a:lvl1pPr marL="0" algn="l" defTabSz="58015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290079" algn="l" defTabSz="58015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580158" algn="l" defTabSz="58015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870236" algn="l" defTabSz="58015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160315" algn="l" defTabSz="58015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450392" algn="l" defTabSz="58015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1740471" algn="l" defTabSz="58015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030548" algn="l" defTabSz="58015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320627" algn="l" defTabSz="58015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420" y="7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7C499-BE1A-4C6F-A0D6-FE2868A669C5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17CF1-92FA-45D3-A107-01A1A653D3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471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015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90079" algn="l" defTabSz="58015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580158" algn="l" defTabSz="58015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870236" algn="l" defTabSz="58015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160315" algn="l" defTabSz="58015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450392" algn="l" defTabSz="58015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40471" algn="l" defTabSz="58015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30548" algn="l" defTabSz="58015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20627" algn="l" defTabSz="58015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17CF1-92FA-45D3-A107-01A1A653D31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054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3" y="1597823"/>
            <a:ext cx="7772401" cy="110251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3" y="2914653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90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80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7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60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50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40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320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1" y="205984"/>
            <a:ext cx="2057400" cy="438864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5" y="205984"/>
            <a:ext cx="6019801" cy="438864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6" y="3305177"/>
            <a:ext cx="7772401" cy="1021558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6" y="2180037"/>
            <a:ext cx="7772401" cy="1125141"/>
          </a:xfrm>
        </p:spPr>
        <p:txBody>
          <a:bodyPr anchor="b"/>
          <a:lstStyle>
            <a:lvl1pPr marL="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1pPr>
            <a:lvl2pPr marL="2900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8015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7023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16031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45039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74047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203054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32062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4" y="1200155"/>
            <a:ext cx="4038599" cy="3394472"/>
          </a:xfrm>
        </p:spPr>
        <p:txBody>
          <a:bodyPr/>
          <a:lstStyle>
            <a:lvl1pPr>
              <a:defRPr sz="1700"/>
            </a:lvl1pPr>
            <a:lvl2pPr>
              <a:defRPr sz="16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2" y="1200155"/>
            <a:ext cx="4038599" cy="3394472"/>
          </a:xfrm>
        </p:spPr>
        <p:txBody>
          <a:bodyPr/>
          <a:lstStyle>
            <a:lvl1pPr>
              <a:defRPr sz="1700"/>
            </a:lvl1pPr>
            <a:lvl2pPr>
              <a:defRPr sz="16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3" y="1151337"/>
            <a:ext cx="4040189" cy="47982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290079" indent="0">
              <a:buNone/>
              <a:defRPr sz="1300" b="1"/>
            </a:lvl2pPr>
            <a:lvl3pPr marL="580158" indent="0">
              <a:buNone/>
              <a:defRPr sz="1300" b="1"/>
            </a:lvl3pPr>
            <a:lvl4pPr marL="870236" indent="0">
              <a:buNone/>
              <a:defRPr sz="1000" b="1"/>
            </a:lvl4pPr>
            <a:lvl5pPr marL="1160315" indent="0">
              <a:buNone/>
              <a:defRPr sz="1000" b="1"/>
            </a:lvl5pPr>
            <a:lvl6pPr marL="1450392" indent="0">
              <a:buNone/>
              <a:defRPr sz="1000" b="1"/>
            </a:lvl6pPr>
            <a:lvl7pPr marL="1740471" indent="0">
              <a:buNone/>
              <a:defRPr sz="1000" b="1"/>
            </a:lvl7pPr>
            <a:lvl8pPr marL="2030548" indent="0">
              <a:buNone/>
              <a:defRPr sz="1000" b="1"/>
            </a:lvl8pPr>
            <a:lvl9pPr marL="2320627" indent="0">
              <a:buNone/>
              <a:defRPr sz="10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3" y="1631157"/>
            <a:ext cx="4040189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2" y="1151337"/>
            <a:ext cx="4041776" cy="47982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290079" indent="0">
              <a:buNone/>
              <a:defRPr sz="1300" b="1"/>
            </a:lvl2pPr>
            <a:lvl3pPr marL="580158" indent="0">
              <a:buNone/>
              <a:defRPr sz="1300" b="1"/>
            </a:lvl3pPr>
            <a:lvl4pPr marL="870236" indent="0">
              <a:buNone/>
              <a:defRPr sz="1000" b="1"/>
            </a:lvl4pPr>
            <a:lvl5pPr marL="1160315" indent="0">
              <a:buNone/>
              <a:defRPr sz="1000" b="1"/>
            </a:lvl5pPr>
            <a:lvl6pPr marL="1450392" indent="0">
              <a:buNone/>
              <a:defRPr sz="1000" b="1"/>
            </a:lvl6pPr>
            <a:lvl7pPr marL="1740471" indent="0">
              <a:buNone/>
              <a:defRPr sz="1000" b="1"/>
            </a:lvl7pPr>
            <a:lvl8pPr marL="2030548" indent="0">
              <a:buNone/>
              <a:defRPr sz="1000" b="1"/>
            </a:lvl8pPr>
            <a:lvl9pPr marL="2320627" indent="0">
              <a:buNone/>
              <a:defRPr sz="10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2" y="1631157"/>
            <a:ext cx="4041776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5" y="204791"/>
            <a:ext cx="3008314" cy="871539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5" y="1076330"/>
            <a:ext cx="3008314" cy="3518297"/>
          </a:xfrm>
        </p:spPr>
        <p:txBody>
          <a:bodyPr/>
          <a:lstStyle>
            <a:lvl1pPr marL="0" indent="0">
              <a:buNone/>
              <a:defRPr sz="900"/>
            </a:lvl1pPr>
            <a:lvl2pPr marL="290079" indent="0">
              <a:buNone/>
              <a:defRPr sz="800"/>
            </a:lvl2pPr>
            <a:lvl3pPr marL="580158" indent="0">
              <a:buNone/>
              <a:defRPr sz="600"/>
            </a:lvl3pPr>
            <a:lvl4pPr marL="870236" indent="0">
              <a:buNone/>
              <a:defRPr sz="600"/>
            </a:lvl4pPr>
            <a:lvl5pPr marL="1160315" indent="0">
              <a:buNone/>
              <a:defRPr sz="600"/>
            </a:lvl5pPr>
            <a:lvl6pPr marL="1450392" indent="0">
              <a:buNone/>
              <a:defRPr sz="600"/>
            </a:lvl6pPr>
            <a:lvl7pPr marL="1740471" indent="0">
              <a:buNone/>
              <a:defRPr sz="600"/>
            </a:lvl7pPr>
            <a:lvl8pPr marL="2030548" indent="0">
              <a:buNone/>
              <a:defRPr sz="600"/>
            </a:lvl8pPr>
            <a:lvl9pPr marL="2320627" indent="0">
              <a:buNone/>
              <a:defRPr sz="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</p:spPr>
        <p:txBody>
          <a:bodyPr/>
          <a:lstStyle>
            <a:lvl1pPr marL="0" indent="0">
              <a:buNone/>
              <a:defRPr sz="2000"/>
            </a:lvl1pPr>
            <a:lvl2pPr marL="290079" indent="0">
              <a:buNone/>
              <a:defRPr sz="1700"/>
            </a:lvl2pPr>
            <a:lvl3pPr marL="580158" indent="0">
              <a:buNone/>
              <a:defRPr sz="1600"/>
            </a:lvl3pPr>
            <a:lvl4pPr marL="870236" indent="0">
              <a:buNone/>
              <a:defRPr sz="1300"/>
            </a:lvl4pPr>
            <a:lvl5pPr marL="1160315" indent="0">
              <a:buNone/>
              <a:defRPr sz="1300"/>
            </a:lvl5pPr>
            <a:lvl6pPr marL="1450392" indent="0">
              <a:buNone/>
              <a:defRPr sz="1300"/>
            </a:lvl6pPr>
            <a:lvl7pPr marL="1740471" indent="0">
              <a:buNone/>
              <a:defRPr sz="1300"/>
            </a:lvl7pPr>
            <a:lvl8pPr marL="2030548" indent="0">
              <a:buNone/>
              <a:defRPr sz="1300"/>
            </a:lvl8pPr>
            <a:lvl9pPr marL="2320627" indent="0">
              <a:buNone/>
              <a:defRPr sz="13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9" y="4025507"/>
            <a:ext cx="5486400" cy="603645"/>
          </a:xfrm>
        </p:spPr>
        <p:txBody>
          <a:bodyPr/>
          <a:lstStyle>
            <a:lvl1pPr marL="0" indent="0">
              <a:buNone/>
              <a:defRPr sz="900"/>
            </a:lvl1pPr>
            <a:lvl2pPr marL="290079" indent="0">
              <a:buNone/>
              <a:defRPr sz="800"/>
            </a:lvl2pPr>
            <a:lvl3pPr marL="580158" indent="0">
              <a:buNone/>
              <a:defRPr sz="600"/>
            </a:lvl3pPr>
            <a:lvl4pPr marL="870236" indent="0">
              <a:buNone/>
              <a:defRPr sz="600"/>
            </a:lvl4pPr>
            <a:lvl5pPr marL="1160315" indent="0">
              <a:buNone/>
              <a:defRPr sz="600"/>
            </a:lvl5pPr>
            <a:lvl6pPr marL="1450392" indent="0">
              <a:buNone/>
              <a:defRPr sz="600"/>
            </a:lvl6pPr>
            <a:lvl7pPr marL="1740471" indent="0">
              <a:buNone/>
              <a:defRPr sz="600"/>
            </a:lvl7pPr>
            <a:lvl8pPr marL="2030548" indent="0">
              <a:buNone/>
              <a:defRPr sz="600"/>
            </a:lvl8pPr>
            <a:lvl9pPr marL="2320627" indent="0">
              <a:buNone/>
              <a:defRPr sz="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3" y="205981"/>
            <a:ext cx="8229601" cy="857250"/>
          </a:xfrm>
          <a:prstGeom prst="rect">
            <a:avLst/>
          </a:prstGeom>
        </p:spPr>
        <p:txBody>
          <a:bodyPr vert="horz" lIns="58016" tIns="29007" rIns="58016" bIns="29007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3" y="1200155"/>
            <a:ext cx="8229601" cy="3394472"/>
          </a:xfrm>
          <a:prstGeom prst="rect">
            <a:avLst/>
          </a:prstGeom>
        </p:spPr>
        <p:txBody>
          <a:bodyPr vert="horz" lIns="58016" tIns="29007" rIns="58016" bIns="29007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1" y="4767267"/>
            <a:ext cx="2133600" cy="273845"/>
          </a:xfrm>
          <a:prstGeom prst="rect">
            <a:avLst/>
          </a:prstGeom>
        </p:spPr>
        <p:txBody>
          <a:bodyPr vert="horz" lIns="58016" tIns="29007" rIns="58016" bIns="29007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1" y="4767267"/>
            <a:ext cx="2895600" cy="273845"/>
          </a:xfrm>
          <a:prstGeom prst="rect">
            <a:avLst/>
          </a:prstGeom>
        </p:spPr>
        <p:txBody>
          <a:bodyPr vert="horz" lIns="58016" tIns="29007" rIns="58016" bIns="29007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2" y="4767267"/>
            <a:ext cx="2133600" cy="273845"/>
          </a:xfrm>
          <a:prstGeom prst="rect">
            <a:avLst/>
          </a:prstGeom>
        </p:spPr>
        <p:txBody>
          <a:bodyPr vert="horz" lIns="58016" tIns="29007" rIns="58016" bIns="2900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0158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558" indent="-217558" algn="l" defTabSz="5801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1377" indent="-181300" algn="l" defTabSz="580158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25197" indent="-145039" algn="l" defTabSz="58015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15274" indent="-145039" algn="l" defTabSz="580158" rtl="0" eaLnBrk="1" latinLnBrk="0" hangingPunct="1">
        <a:spcBef>
          <a:spcPct val="20000"/>
        </a:spcBef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5353" indent="-145039" algn="l" defTabSz="580158" rtl="0" eaLnBrk="1" latinLnBrk="0" hangingPunct="1">
        <a:spcBef>
          <a:spcPct val="20000"/>
        </a:spcBef>
        <a:buFont typeface="Arial" pitchFamily="34" charset="0"/>
        <a:buChar char="»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595431" indent="-145039" algn="l" defTabSz="580158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885510" indent="-145039" algn="l" defTabSz="580158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175589" indent="-145039" algn="l" defTabSz="580158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465668" indent="-145039" algn="l" defTabSz="580158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801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290079" algn="l" defTabSz="5801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580158" algn="l" defTabSz="5801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70236" algn="l" defTabSz="5801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160315" algn="l" defTabSz="5801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450392" algn="l" defTabSz="5801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740471" algn="l" defTabSz="5801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030548" algn="l" defTabSz="5801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320627" algn="l" defTabSz="5801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Лабораторная 1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93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 r="20686"/>
          <a:stretch/>
        </p:blipFill>
        <p:spPr>
          <a:xfrm>
            <a:off x="251520" y="158210"/>
            <a:ext cx="3816424" cy="34216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19622"/>
            <a:ext cx="2600000" cy="14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7</a:t>
                </a:r>
                <a:r>
                  <a:rPr lang="en-US" dirty="0" smtClean="0"/>
                  <a:t>, </a:t>
                </a:r>
                <a:r>
                  <a:rPr lang="ru-RU" dirty="0"/>
                  <a:t>6</a:t>
                </a:r>
                <a:r>
                  <a:rPr lang="en-US" dirty="0" smtClean="0"/>
                  <a:t>, </a:t>
                </a:r>
                <a:r>
                  <a:rPr lang="ru-RU" dirty="0"/>
                  <a:t>3</a:t>
                </a:r>
                <a:r>
                  <a:rPr lang="en-US" dirty="0" smtClean="0"/>
                  <a:t>) = </a:t>
                </a:r>
                <a:r>
                  <a:rPr lang="ru-RU" dirty="0" smtClean="0"/>
                  <a:t>7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min(</a:t>
                </a:r>
                <a:r>
                  <a:rPr lang="ru-RU" dirty="0" smtClean="0"/>
                  <a:t>21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19</a:t>
                </a:r>
                <a:r>
                  <a:rPr lang="en-US" dirty="0" smtClean="0"/>
                  <a:t>, </a:t>
                </a:r>
                <a:r>
                  <a:rPr lang="ru-RU" dirty="0" smtClean="0"/>
                  <a:t>7</a:t>
                </a:r>
                <a:r>
                  <a:rPr lang="en-US" dirty="0" smtClean="0"/>
                  <a:t>, </a:t>
                </a:r>
                <a:r>
                  <a:rPr lang="ru-RU" dirty="0" smtClean="0"/>
                  <a:t>20</a:t>
                </a:r>
                <a:r>
                  <a:rPr lang="en-US" dirty="0" smtClean="0"/>
                  <a:t>) = </a:t>
                </a:r>
                <a:r>
                  <a:rPr lang="ru-RU" dirty="0" smtClean="0"/>
                  <a:t>7</a:t>
                </a:r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ru-RU" dirty="0" smtClean="0"/>
                  <a:t>7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4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61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9" r="9216"/>
          <a:stretch/>
        </p:blipFill>
        <p:spPr>
          <a:xfrm>
            <a:off x="251520" y="123478"/>
            <a:ext cx="3744416" cy="35283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275606"/>
            <a:ext cx="2238095" cy="14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/>
                  <a:t>4</a:t>
                </a:r>
                <a:r>
                  <a:rPr lang="en-US" dirty="0" smtClean="0"/>
                  <a:t>, </a:t>
                </a:r>
                <a:r>
                  <a:rPr lang="ru-RU" dirty="0" smtClean="0"/>
                  <a:t>5</a:t>
                </a:r>
                <a:r>
                  <a:rPr lang="en-US" dirty="0" smtClean="0"/>
                  <a:t>, </a:t>
                </a:r>
                <a:r>
                  <a:rPr lang="ru-RU" dirty="0" smtClean="0"/>
                  <a:t>4</a:t>
                </a:r>
                <a:r>
                  <a:rPr lang="en-US" dirty="0" smtClean="0"/>
                  <a:t>) = </a:t>
                </a:r>
                <a:r>
                  <a:rPr lang="ru-RU" dirty="0" smtClean="0"/>
                  <a:t>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min(</a:t>
                </a:r>
                <a:r>
                  <a:rPr lang="ru-RU" dirty="0" smtClean="0"/>
                  <a:t>22</a:t>
                </a:r>
                <a:r>
                  <a:rPr lang="en-US" dirty="0" smtClean="0"/>
                  <a:t>, </a:t>
                </a:r>
                <a:r>
                  <a:rPr lang="ru-RU" dirty="0" smtClean="0"/>
                  <a:t>19</a:t>
                </a:r>
                <a:r>
                  <a:rPr lang="en-US" dirty="0" smtClean="0"/>
                  <a:t>, </a:t>
                </a:r>
                <a:r>
                  <a:rPr lang="ru-RU" dirty="0"/>
                  <a:t>5</a:t>
                </a:r>
                <a:r>
                  <a:rPr lang="en-US" dirty="0" smtClean="0"/>
                  <a:t>, </a:t>
                </a:r>
                <a:r>
                  <a:rPr lang="ru-RU" dirty="0" smtClean="0"/>
                  <a:t>25</a:t>
                </a:r>
                <a:r>
                  <a:rPr lang="en-US" dirty="0" smtClean="0"/>
                  <a:t>) = </a:t>
                </a:r>
                <a:r>
                  <a:rPr lang="ru-RU" dirty="0" smtClean="0"/>
                  <a:t>5</a:t>
                </a:r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ru-RU" dirty="0"/>
                  <a:t>5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4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08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6" r="14706"/>
          <a:stretch/>
        </p:blipFill>
        <p:spPr>
          <a:xfrm>
            <a:off x="179512" y="51470"/>
            <a:ext cx="4155143" cy="3528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3</a:t>
                </a:r>
                <a:r>
                  <a:rPr lang="en-US" dirty="0" smtClean="0"/>
                  <a:t>, 2, 2) = 3 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min(23, 22, 3, 25) = 3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3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3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48999"/>
            <a:ext cx="2057143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7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0</a:t>
                </a:r>
                <a:r>
                  <a:rPr lang="en-US" dirty="0" smtClean="0"/>
                  <a:t>, </a:t>
                </a:r>
                <a:r>
                  <a:rPr lang="ru-RU" dirty="0" smtClean="0"/>
                  <a:t>0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0) = 1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min(24, 24, 23, 1, 25) = 1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1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r="22697"/>
          <a:stretch/>
        </p:blipFill>
        <p:spPr>
          <a:xfrm>
            <a:off x="481200" y="195486"/>
            <a:ext cx="4139153" cy="34563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059582"/>
            <a:ext cx="2580952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4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4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3</a:t>
                </a:r>
                <a:r>
                  <a:rPr lang="en-US" dirty="0" smtClean="0"/>
                  <a:t>, </a:t>
                </a:r>
                <a:r>
                  <a:rPr lang="ru-RU" dirty="0" smtClean="0"/>
                  <a:t>3</a:t>
                </a:r>
                <a:r>
                  <a:rPr lang="en-US" dirty="0" smtClean="0"/>
                  <a:t>) = </a:t>
                </a:r>
                <a:r>
                  <a:rPr lang="ru-RU" dirty="0" smtClean="0"/>
                  <a:t>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min(</a:t>
                </a:r>
                <a:r>
                  <a:rPr lang="ru-RU" dirty="0" smtClean="0"/>
                  <a:t>25</a:t>
                </a:r>
                <a:r>
                  <a:rPr lang="en-US" dirty="0" smtClean="0"/>
                  <a:t>, </a:t>
                </a:r>
                <a:r>
                  <a:rPr lang="ru-RU" dirty="0" smtClean="0"/>
                  <a:t>23</a:t>
                </a:r>
                <a:r>
                  <a:rPr lang="en-US" dirty="0" smtClean="0"/>
                  <a:t>, </a:t>
                </a:r>
                <a:r>
                  <a:rPr lang="ru-RU" dirty="0" smtClean="0"/>
                  <a:t>4</a:t>
                </a:r>
                <a:r>
                  <a:rPr lang="en-US" dirty="0" smtClean="0"/>
                  <a:t>, </a:t>
                </a:r>
                <a:r>
                  <a:rPr lang="ru-RU" dirty="0" smtClean="0"/>
                  <a:t>15</a:t>
                </a:r>
                <a:r>
                  <a:rPr lang="en-US" dirty="0" smtClean="0"/>
                  <a:t>, </a:t>
                </a:r>
                <a:r>
                  <a:rPr lang="ru-RU" dirty="0" smtClean="0"/>
                  <a:t>24</a:t>
                </a:r>
                <a:r>
                  <a:rPr lang="en-US" dirty="0" smtClean="0"/>
                  <a:t>) = </a:t>
                </a:r>
                <a:r>
                  <a:rPr lang="ru-RU" dirty="0" smtClean="0"/>
                  <a:t>4</a:t>
                </a:r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ru-RU" dirty="0" smtClean="0"/>
                  <a:t>4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r="22545"/>
          <a:stretch/>
        </p:blipFill>
        <p:spPr>
          <a:xfrm>
            <a:off x="586912" y="51470"/>
            <a:ext cx="3960440" cy="36724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016245"/>
            <a:ext cx="2742857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max(1, 8, 4, 5) </a:t>
                </a:r>
                <a:r>
                  <a:rPr lang="en-US" dirty="0" smtClean="0"/>
                  <a:t>= </a:t>
                </a:r>
                <a:r>
                  <a:rPr lang="en-US" dirty="0" smtClean="0"/>
                  <a:t>8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min(26, 22, 8, 25, 24) </a:t>
                </a:r>
                <a:r>
                  <a:rPr lang="en-US" dirty="0" smtClean="0"/>
                  <a:t>= </a:t>
                </a:r>
                <a:r>
                  <a:rPr lang="en-US" dirty="0" smtClean="0"/>
                  <a:t>8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en-US" dirty="0" smtClean="0"/>
                  <a:t>8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12924"/>
          <a:stretch/>
        </p:blipFill>
        <p:spPr>
          <a:xfrm>
            <a:off x="467544" y="122997"/>
            <a:ext cx="3888432" cy="35288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020767"/>
            <a:ext cx="2457143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6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2</a:t>
                </a:r>
                <a:r>
                  <a:rPr lang="en-US" dirty="0" smtClean="0"/>
                  <a:t>, </a:t>
                </a:r>
                <a:r>
                  <a:rPr lang="ru-RU" dirty="0" smtClean="0"/>
                  <a:t>2</a:t>
                </a:r>
                <a:r>
                  <a:rPr lang="en-US" dirty="0" smtClean="0"/>
                  <a:t>, </a:t>
                </a:r>
                <a:r>
                  <a:rPr lang="ru-RU" dirty="0" smtClean="0"/>
                  <a:t>3</a:t>
                </a:r>
                <a:r>
                  <a:rPr lang="en-US" dirty="0" smtClean="0"/>
                  <a:t>) </a:t>
                </a:r>
                <a:r>
                  <a:rPr lang="en-US" dirty="0" smtClean="0"/>
                  <a:t>= </a:t>
                </a:r>
                <a:r>
                  <a:rPr lang="ru-RU" dirty="0" smtClean="0"/>
                  <a:t>3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</a:t>
                </a:r>
                <a:r>
                  <a:rPr lang="ru-RU" dirty="0" smtClean="0"/>
                  <a:t>18</a:t>
                </a:r>
                <a:r>
                  <a:rPr lang="en-US" dirty="0" smtClean="0"/>
                  <a:t>, </a:t>
                </a:r>
                <a:r>
                  <a:rPr lang="ru-RU" dirty="0" smtClean="0"/>
                  <a:t>3</a:t>
                </a:r>
                <a:r>
                  <a:rPr lang="en-US" dirty="0" smtClean="0"/>
                  <a:t>, </a:t>
                </a:r>
                <a:r>
                  <a:rPr lang="ru-RU" dirty="0" smtClean="0"/>
                  <a:t>19</a:t>
                </a:r>
                <a:r>
                  <a:rPr lang="en-US" dirty="0" smtClean="0"/>
                  <a:t>, </a:t>
                </a:r>
                <a:r>
                  <a:rPr lang="ru-RU" dirty="0" smtClean="0"/>
                  <a:t>15</a:t>
                </a:r>
                <a:r>
                  <a:rPr lang="en-US" dirty="0" smtClean="0"/>
                  <a:t>, </a:t>
                </a:r>
                <a:r>
                  <a:rPr lang="ru-RU" dirty="0" smtClean="0"/>
                  <a:t>21</a:t>
                </a:r>
                <a:r>
                  <a:rPr lang="en-US" dirty="0" smtClean="0"/>
                  <a:t>) </a:t>
                </a:r>
                <a:r>
                  <a:rPr lang="en-US" dirty="0" smtClean="0"/>
                  <a:t>= </a:t>
                </a:r>
                <a:r>
                  <a:rPr lang="ru-RU" dirty="0"/>
                  <a:t>3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ru-RU" dirty="0" smtClean="0"/>
                  <a:t>3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14463"/>
          <a:stretch/>
        </p:blipFill>
        <p:spPr>
          <a:xfrm>
            <a:off x="432552" y="123478"/>
            <a:ext cx="4114800" cy="35283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131590"/>
            <a:ext cx="2609524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6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3</a:t>
                </a:r>
                <a:r>
                  <a:rPr lang="en-US" dirty="0" smtClean="0"/>
                  <a:t>, </a:t>
                </a:r>
                <a:r>
                  <a:rPr lang="ru-RU" dirty="0" smtClean="0"/>
                  <a:t>3</a:t>
                </a:r>
                <a:r>
                  <a:rPr lang="en-US" dirty="0" smtClean="0"/>
                  <a:t>, </a:t>
                </a:r>
                <a:r>
                  <a:rPr lang="ru-RU" dirty="0" smtClean="0"/>
                  <a:t>13</a:t>
                </a:r>
                <a:r>
                  <a:rPr lang="en-US" dirty="0" smtClean="0"/>
                  <a:t>, </a:t>
                </a:r>
                <a:r>
                  <a:rPr lang="ru-RU" dirty="0" smtClean="0"/>
                  <a:t>2</a:t>
                </a:r>
                <a:r>
                  <a:rPr lang="en-US" dirty="0" smtClean="0"/>
                  <a:t>) =</a:t>
                </a:r>
                <a:r>
                  <a:rPr lang="ru-RU" dirty="0" smtClean="0"/>
                  <a:t> 13</a:t>
                </a:r>
                <a:r>
                  <a:rPr lang="en-US" dirty="0" smtClean="0"/>
                  <a:t> 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</a:t>
                </a:r>
                <a:r>
                  <a:rPr lang="ru-RU" dirty="0" smtClean="0"/>
                  <a:t>13</a:t>
                </a:r>
                <a:r>
                  <a:rPr lang="en-US" dirty="0" smtClean="0"/>
                  <a:t>, </a:t>
                </a:r>
                <a:r>
                  <a:rPr lang="ru-RU" dirty="0" smtClean="0"/>
                  <a:t>25</a:t>
                </a:r>
                <a:r>
                  <a:rPr lang="en-US" dirty="0" smtClean="0"/>
                  <a:t>, </a:t>
                </a:r>
                <a:r>
                  <a:rPr lang="ru-RU" dirty="0" smtClean="0"/>
                  <a:t>23</a:t>
                </a:r>
                <a:r>
                  <a:rPr lang="en-US" dirty="0" smtClean="0"/>
                  <a:t>, </a:t>
                </a:r>
                <a:r>
                  <a:rPr lang="ru-RU" dirty="0" smtClean="0"/>
                  <a:t>21</a:t>
                </a:r>
                <a:r>
                  <a:rPr lang="en-US" dirty="0" smtClean="0"/>
                  <a:t>, </a:t>
                </a:r>
                <a:r>
                  <a:rPr lang="ru-RU" dirty="0" smtClean="0"/>
                  <a:t>20</a:t>
                </a:r>
                <a:r>
                  <a:rPr lang="en-US" dirty="0" smtClean="0"/>
                  <a:t>, 24) = 13 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en-US" dirty="0" smtClean="0"/>
                  <a:t>13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7" r="15293"/>
          <a:stretch/>
        </p:blipFill>
        <p:spPr>
          <a:xfrm>
            <a:off x="323528" y="123478"/>
            <a:ext cx="4699747" cy="35283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75606"/>
            <a:ext cx="2952381" cy="1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6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4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5</a:t>
                </a:r>
                <a:r>
                  <a:rPr lang="en-US" dirty="0" smtClean="0"/>
                  <a:t>, </a:t>
                </a:r>
                <a:r>
                  <a:rPr lang="ru-RU" dirty="0" smtClean="0"/>
                  <a:t>7</a:t>
                </a:r>
                <a:r>
                  <a:rPr lang="en-US" dirty="0" smtClean="0"/>
                  <a:t>, 8) = 8 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min(8, 24, 23, 25, 23, 20) </a:t>
                </a:r>
                <a:r>
                  <a:rPr lang="en-US" dirty="0" smtClean="0"/>
                  <a:t>= </a:t>
                </a:r>
                <a:r>
                  <a:rPr lang="en-US" dirty="0" smtClean="0"/>
                  <a:t>8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en-US" dirty="0" smtClean="0"/>
                  <a:t>8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-547" r="23481" b="547"/>
          <a:stretch/>
        </p:blipFill>
        <p:spPr>
          <a:xfrm>
            <a:off x="395537" y="123478"/>
            <a:ext cx="4151816" cy="35283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28" y="1131590"/>
            <a:ext cx="2828571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2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2</a:t>
                </a:r>
                <a:r>
                  <a:rPr lang="en-US" dirty="0" smtClean="0"/>
                  <a:t>) = </a:t>
                </a:r>
                <a:r>
                  <a:rPr lang="ru-RU" dirty="0" smtClean="0"/>
                  <a:t>2</a:t>
                </a:r>
                <a:r>
                  <a:rPr lang="en-US" dirty="0" smtClean="0"/>
                  <a:t> 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</a:t>
                </a:r>
                <a:r>
                  <a:rPr lang="ru-RU" dirty="0" smtClean="0"/>
                  <a:t>16</a:t>
                </a:r>
                <a:r>
                  <a:rPr lang="en-US" dirty="0" smtClean="0"/>
                  <a:t>, </a:t>
                </a:r>
                <a:r>
                  <a:rPr lang="ru-RU" dirty="0" smtClean="0"/>
                  <a:t>24</a:t>
                </a:r>
                <a:r>
                  <a:rPr lang="en-US" dirty="0" smtClean="0"/>
                  <a:t>, </a:t>
                </a:r>
                <a:r>
                  <a:rPr lang="ru-RU" dirty="0" smtClean="0"/>
                  <a:t>22</a:t>
                </a:r>
                <a:r>
                  <a:rPr lang="en-US" dirty="0" smtClean="0"/>
                  <a:t>, </a:t>
                </a:r>
                <a:r>
                  <a:rPr lang="ru-RU" dirty="0" smtClean="0"/>
                  <a:t>17</a:t>
                </a:r>
                <a:r>
                  <a:rPr lang="en-US" dirty="0" smtClean="0"/>
                  <a:t>, </a:t>
                </a:r>
                <a:r>
                  <a:rPr lang="ru-RU" dirty="0" smtClean="0"/>
                  <a:t>2</a:t>
                </a:r>
                <a:r>
                  <a:rPr lang="en-US" dirty="0" smtClean="0"/>
                  <a:t>, </a:t>
                </a:r>
                <a:r>
                  <a:rPr lang="ru-RU" dirty="0" smtClean="0"/>
                  <a:t>18</a:t>
                </a:r>
                <a:r>
                  <a:rPr lang="en-US" dirty="0" smtClean="0"/>
                  <a:t>) </a:t>
                </a:r>
                <a:r>
                  <a:rPr lang="en-US" dirty="0" smtClean="0"/>
                  <a:t>= </a:t>
                </a:r>
                <a:r>
                  <a:rPr lang="ru-RU" dirty="0" smtClean="0"/>
                  <a:t>2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ru-RU" dirty="0" smtClean="0"/>
                  <a:t>2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9" r="16786"/>
          <a:stretch/>
        </p:blipFill>
        <p:spPr>
          <a:xfrm>
            <a:off x="323527" y="123478"/>
            <a:ext cx="4336677" cy="35283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44817"/>
            <a:ext cx="2904762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8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1" y="51470"/>
            <a:ext cx="4392487" cy="3384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272" y="3651870"/>
            <a:ext cx="82809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Ввод параметров платежной матрицы</a:t>
            </a:r>
            <a:r>
              <a:rPr lang="en-US" dirty="0" smtClean="0"/>
              <a:t>. </a:t>
            </a:r>
            <a:r>
              <a:rPr lang="ru-RU" dirty="0" smtClean="0"/>
              <a:t>Количество стратегий 1-го игрока равняется 4</a:t>
            </a:r>
            <a:r>
              <a:rPr lang="en-US" dirty="0" smtClean="0"/>
              <a:t>, </a:t>
            </a:r>
            <a:r>
              <a:rPr lang="ru-RU" dirty="0" smtClean="0"/>
              <a:t>количество стратегий 2-го игрока равняется 5</a:t>
            </a:r>
            <a:r>
              <a:rPr lang="en-US" dirty="0" smtClean="0"/>
              <a:t>, </a:t>
            </a:r>
            <a:r>
              <a:rPr lang="ru-RU" dirty="0" smtClean="0"/>
              <a:t>поэтому матрица имеет размер </a:t>
            </a:r>
            <a:r>
              <a:rPr lang="en-US" dirty="0" smtClean="0"/>
              <a:t>4x5. </a:t>
            </a:r>
            <a:r>
              <a:rPr lang="ru-RU" dirty="0" smtClean="0"/>
              <a:t>Кроме того</a:t>
            </a:r>
            <a:r>
              <a:rPr lang="en-US" dirty="0" smtClean="0"/>
              <a:t>,</a:t>
            </a:r>
            <a:r>
              <a:rPr lang="ru-RU" dirty="0" smtClean="0"/>
              <a:t> задаются номера стратегий 1-го и 2-го игроков</a:t>
            </a:r>
            <a:r>
              <a:rPr lang="en-US" dirty="0" smtClean="0"/>
              <a:t>, </a:t>
            </a:r>
            <a:r>
              <a:rPr lang="ru-RU" dirty="0" smtClean="0"/>
              <a:t>при которых результат игры не определен.</a:t>
            </a:r>
            <a:r>
              <a:rPr lang="en-US" dirty="0" smtClean="0"/>
              <a:t> </a:t>
            </a:r>
            <a:r>
              <a:rPr lang="ru-RU" dirty="0" smtClean="0"/>
              <a:t>Задача состоит в том</a:t>
            </a:r>
            <a:r>
              <a:rPr lang="en-US" dirty="0" smtClean="0"/>
              <a:t>, </a:t>
            </a:r>
            <a:r>
              <a:rPr lang="ru-RU" dirty="0" smtClean="0"/>
              <a:t>чтобы найти значения параметра</a:t>
            </a:r>
            <a:r>
              <a:rPr lang="en-US" dirty="0" smtClean="0"/>
              <a:t>, </a:t>
            </a:r>
            <a:r>
              <a:rPr lang="ru-RU" dirty="0" smtClean="0"/>
              <a:t>при которых игра имеет решение в чистых стратегиях.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115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2</a:t>
                </a:r>
                <a:r>
                  <a:rPr lang="en-US" dirty="0" smtClean="0"/>
                  <a:t>, </a:t>
                </a:r>
                <a:r>
                  <a:rPr lang="ru-RU" dirty="0" smtClean="0"/>
                  <a:t>3</a:t>
                </a:r>
                <a:r>
                  <a:rPr lang="en-US" dirty="0" smtClean="0"/>
                  <a:t>, </a:t>
                </a:r>
                <a:r>
                  <a:rPr lang="ru-RU" dirty="0" smtClean="0"/>
                  <a:t>4</a:t>
                </a:r>
                <a:r>
                  <a:rPr lang="en-US" dirty="0" smtClean="0"/>
                  <a:t>) =  </a:t>
                </a:r>
                <a:r>
                  <a:rPr lang="ru-RU" dirty="0" smtClean="0"/>
                  <a:t>4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</a:t>
                </a:r>
                <a:r>
                  <a:rPr lang="ru-RU" dirty="0" smtClean="0"/>
                  <a:t>22</a:t>
                </a:r>
                <a:r>
                  <a:rPr lang="en-US" dirty="0" smtClean="0"/>
                  <a:t>, </a:t>
                </a:r>
                <a:r>
                  <a:rPr lang="ru-RU" dirty="0" smtClean="0"/>
                  <a:t>24</a:t>
                </a:r>
                <a:r>
                  <a:rPr lang="en-US" dirty="0" smtClean="0"/>
                  <a:t>, </a:t>
                </a:r>
                <a:r>
                  <a:rPr lang="ru-RU" dirty="0" smtClean="0"/>
                  <a:t>22</a:t>
                </a:r>
                <a:r>
                  <a:rPr lang="en-US" dirty="0" smtClean="0"/>
                  <a:t>, </a:t>
                </a:r>
                <a:r>
                  <a:rPr lang="ru-RU" dirty="0" smtClean="0"/>
                  <a:t>24</a:t>
                </a:r>
                <a:r>
                  <a:rPr lang="en-US" dirty="0" smtClean="0"/>
                  <a:t>, </a:t>
                </a:r>
                <a:r>
                  <a:rPr lang="ru-RU" dirty="0" smtClean="0"/>
                  <a:t>24</a:t>
                </a:r>
                <a:r>
                  <a:rPr lang="en-US" dirty="0" smtClean="0"/>
                  <a:t>, </a:t>
                </a:r>
                <a:r>
                  <a:rPr lang="ru-RU" dirty="0" smtClean="0"/>
                  <a:t>4</a:t>
                </a:r>
                <a:r>
                  <a:rPr lang="en-US" dirty="0" smtClean="0"/>
                  <a:t>) </a:t>
                </a:r>
                <a:r>
                  <a:rPr lang="en-US" dirty="0" smtClean="0"/>
                  <a:t>= </a:t>
                </a:r>
                <a:r>
                  <a:rPr lang="ru-RU" dirty="0" smtClean="0"/>
                  <a:t>4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ru-RU" dirty="0" smtClean="0"/>
                  <a:t>4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r="21017"/>
          <a:stretch/>
        </p:blipFill>
        <p:spPr>
          <a:xfrm>
            <a:off x="251520" y="123478"/>
            <a:ext cx="4168588" cy="35283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04" y="915566"/>
            <a:ext cx="2790476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8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2</a:t>
                </a:r>
                <a:r>
                  <a:rPr lang="en-US" dirty="0" smtClean="0"/>
                  <a:t>, </a:t>
                </a:r>
                <a:r>
                  <a:rPr lang="ru-RU" dirty="0" smtClean="0"/>
                  <a:t>5</a:t>
                </a:r>
                <a:r>
                  <a:rPr lang="en-US" dirty="0" smtClean="0"/>
                  <a:t>, 2) =  8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min(25, 23, 22, 25, 25, 17, 8) </a:t>
                </a:r>
                <a:r>
                  <a:rPr lang="en-US" dirty="0" smtClean="0"/>
                  <a:t>= </a:t>
                </a:r>
                <a:r>
                  <a:rPr lang="en-US" dirty="0" smtClean="0"/>
                  <a:t>8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en-US" dirty="0" smtClean="0"/>
                  <a:t>8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24019"/>
          <a:stretch/>
        </p:blipFill>
        <p:spPr>
          <a:xfrm>
            <a:off x="323528" y="133524"/>
            <a:ext cx="4134970" cy="35183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843558"/>
            <a:ext cx="3600000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3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2</a:t>
                </a:r>
                <a:r>
                  <a:rPr lang="en-US" dirty="0" smtClean="0"/>
                  <a:t>, </a:t>
                </a:r>
                <a:r>
                  <a:rPr lang="ru-RU" dirty="0" smtClean="0"/>
                  <a:t>4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</a:t>
                </a:r>
                <a:r>
                  <a:rPr lang="en-US" dirty="0" smtClean="0"/>
                  <a:t>4</a:t>
                </a:r>
                <a:r>
                  <a:rPr lang="en-US" dirty="0" smtClean="0"/>
                  <a:t>, 5</a:t>
                </a:r>
                <a:r>
                  <a:rPr lang="en-US" dirty="0" smtClean="0"/>
                  <a:t>) =  14 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min(24, 25, 25, 24, 23, 14, 24) </a:t>
                </a:r>
                <a:r>
                  <a:rPr lang="en-US" dirty="0" smtClean="0"/>
                  <a:t>= </a:t>
                </a:r>
                <a:r>
                  <a:rPr lang="en-US" dirty="0" smtClean="0"/>
                  <a:t>14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en-US" dirty="0" smtClean="0"/>
                  <a:t>14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9" r="18917"/>
          <a:stretch/>
        </p:blipFill>
        <p:spPr>
          <a:xfrm>
            <a:off x="323528" y="123478"/>
            <a:ext cx="4134971" cy="35283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43557"/>
            <a:ext cx="3304762" cy="2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1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1</a:t>
                </a:r>
                <a:r>
                  <a:rPr lang="en-US" dirty="0" smtClean="0"/>
                  <a:t>, </a:t>
                </a:r>
                <a:r>
                  <a:rPr lang="ru-RU" dirty="0" smtClean="0"/>
                  <a:t>3</a:t>
                </a:r>
                <a:r>
                  <a:rPr lang="en-US" dirty="0" smtClean="0"/>
                  <a:t>, </a:t>
                </a:r>
                <a:r>
                  <a:rPr lang="ru-RU" dirty="0" smtClean="0"/>
                  <a:t>5</a:t>
                </a:r>
                <a:r>
                  <a:rPr lang="en-US" dirty="0" smtClean="0"/>
                  <a:t>, </a:t>
                </a:r>
                <a:r>
                  <a:rPr lang="ru-RU" dirty="0" smtClean="0"/>
                  <a:t>11</a:t>
                </a:r>
                <a:r>
                  <a:rPr lang="en-US" dirty="0" smtClean="0"/>
                  <a:t>, </a:t>
                </a:r>
                <a:r>
                  <a:rPr lang="ru-RU" dirty="0" smtClean="0"/>
                  <a:t>3</a:t>
                </a:r>
                <a:r>
                  <a:rPr lang="en-US" dirty="0" smtClean="0"/>
                  <a:t>, </a:t>
                </a:r>
                <a:r>
                  <a:rPr lang="ru-RU" dirty="0" smtClean="0"/>
                  <a:t>4</a:t>
                </a:r>
                <a:r>
                  <a:rPr lang="en-US" dirty="0" smtClean="0"/>
                  <a:t>) = </a:t>
                </a:r>
                <a:r>
                  <a:rPr lang="ru-RU" dirty="0" smtClean="0"/>
                  <a:t>11</a:t>
                </a:r>
                <a:r>
                  <a:rPr lang="en-US" dirty="0" smtClean="0"/>
                  <a:t> 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</a:t>
                </a:r>
                <a:r>
                  <a:rPr lang="ru-RU" dirty="0" smtClean="0"/>
                  <a:t>21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11</a:t>
                </a:r>
                <a:r>
                  <a:rPr lang="en-US" dirty="0" smtClean="0"/>
                  <a:t>, </a:t>
                </a:r>
                <a:r>
                  <a:rPr lang="ru-RU" dirty="0" smtClean="0"/>
                  <a:t>19</a:t>
                </a:r>
                <a:r>
                  <a:rPr lang="en-US" dirty="0" smtClean="0"/>
                  <a:t>, </a:t>
                </a:r>
                <a:r>
                  <a:rPr lang="ru-RU" dirty="0" smtClean="0"/>
                  <a:t>18</a:t>
                </a:r>
                <a:r>
                  <a:rPr lang="en-US" dirty="0" smtClean="0"/>
                  <a:t>, </a:t>
                </a:r>
                <a:r>
                  <a:rPr lang="ru-RU" dirty="0" smtClean="0"/>
                  <a:t>25</a:t>
                </a:r>
                <a:r>
                  <a:rPr lang="en-US" dirty="0" smtClean="0"/>
                  <a:t>, </a:t>
                </a:r>
                <a:r>
                  <a:rPr lang="ru-RU" dirty="0" smtClean="0"/>
                  <a:t>19</a:t>
                </a:r>
                <a:r>
                  <a:rPr lang="en-US" dirty="0" smtClean="0"/>
                  <a:t>, </a:t>
                </a:r>
                <a:r>
                  <a:rPr lang="ru-RU" dirty="0" smtClean="0"/>
                  <a:t>25</a:t>
                </a:r>
                <a:r>
                  <a:rPr lang="en-US" dirty="0" smtClean="0"/>
                  <a:t>) =</a:t>
                </a:r>
                <a:r>
                  <a:rPr lang="ru-RU" dirty="0" smtClean="0"/>
                  <a:t> 11</a:t>
                </a:r>
                <a:r>
                  <a:rPr lang="en-US" dirty="0" smtClean="0"/>
                  <a:t> 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ru-RU" dirty="0" smtClean="0"/>
                  <a:t>11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r="20078"/>
          <a:stretch/>
        </p:blipFill>
        <p:spPr>
          <a:xfrm>
            <a:off x="323528" y="123478"/>
            <a:ext cx="4061011" cy="35283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898550"/>
            <a:ext cx="3476190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0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Алгоритм решения совпадает с алгоритмом решения предыдущей задачи.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</a:t>
                </a:r>
                <a:r>
                  <a:rPr lang="ru-RU" dirty="0" smtClean="0"/>
                  <a:t>5</a:t>
                </a:r>
                <a:r>
                  <a:rPr lang="en-US" dirty="0" smtClean="0"/>
                  <a:t>, </a:t>
                </a:r>
                <a:r>
                  <a:rPr lang="ru-RU" dirty="0" smtClean="0"/>
                  <a:t>4</a:t>
                </a:r>
                <a:r>
                  <a:rPr lang="en-US" dirty="0" smtClean="0"/>
                  <a:t>, </a:t>
                </a:r>
                <a:r>
                  <a:rPr lang="ru-RU" dirty="0" smtClean="0"/>
                  <a:t>2</a:t>
                </a:r>
                <a:r>
                  <a:rPr lang="en-US" dirty="0" smtClean="0"/>
                  <a:t>, </a:t>
                </a:r>
                <a:r>
                  <a:rPr lang="ru-RU" dirty="0" smtClean="0"/>
                  <a:t>6</a:t>
                </a:r>
                <a:r>
                  <a:rPr lang="en-US" dirty="0" smtClean="0"/>
                  <a:t>, </a:t>
                </a:r>
                <a:r>
                  <a:rPr lang="ru-RU" dirty="0" smtClean="0"/>
                  <a:t>2</a:t>
                </a:r>
                <a:r>
                  <a:rPr lang="en-US" dirty="0" smtClean="0"/>
                  <a:t>, </a:t>
                </a:r>
                <a:r>
                  <a:rPr lang="ru-RU" dirty="0" smtClean="0"/>
                  <a:t>3</a:t>
                </a:r>
                <a:r>
                  <a:rPr lang="en-US" dirty="0" smtClean="0"/>
                  <a:t>) =</a:t>
                </a:r>
                <a:r>
                  <a:rPr lang="ru-RU" dirty="0" smtClean="0"/>
                  <a:t> 6</a:t>
                </a:r>
                <a:r>
                  <a:rPr lang="en-US" dirty="0" smtClean="0"/>
                  <a:t>  </a:t>
                </a:r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</a:t>
                </a:r>
                <a:r>
                  <a:rPr lang="en-US" dirty="0" smtClean="0"/>
                  <a:t>min(</a:t>
                </a:r>
                <a:r>
                  <a:rPr lang="ru-RU" dirty="0" smtClean="0"/>
                  <a:t>19</a:t>
                </a:r>
                <a:r>
                  <a:rPr lang="en-US" dirty="0" smtClean="0"/>
                  <a:t>, </a:t>
                </a:r>
                <a:r>
                  <a:rPr lang="ru-RU" dirty="0" smtClean="0"/>
                  <a:t>25</a:t>
                </a:r>
                <a:r>
                  <a:rPr lang="en-US" dirty="0" smtClean="0"/>
                  <a:t>, </a:t>
                </a:r>
                <a:r>
                  <a:rPr lang="ru-RU" dirty="0" smtClean="0"/>
                  <a:t>25</a:t>
                </a:r>
                <a:r>
                  <a:rPr lang="en-US" dirty="0" smtClean="0"/>
                  <a:t>, </a:t>
                </a:r>
                <a:r>
                  <a:rPr lang="ru-RU" dirty="0" smtClean="0"/>
                  <a:t>24</a:t>
                </a:r>
                <a:r>
                  <a:rPr lang="en-US" dirty="0" smtClean="0"/>
                  <a:t>, </a:t>
                </a:r>
                <a:r>
                  <a:rPr lang="ru-RU" dirty="0" smtClean="0"/>
                  <a:t>24</a:t>
                </a:r>
                <a:r>
                  <a:rPr lang="en-US" dirty="0" smtClean="0"/>
                  <a:t>, </a:t>
                </a:r>
                <a:r>
                  <a:rPr lang="ru-RU" dirty="0" smtClean="0"/>
                  <a:t>23</a:t>
                </a:r>
                <a:r>
                  <a:rPr lang="en-US" dirty="0" smtClean="0"/>
                  <a:t>, </a:t>
                </a:r>
                <a:r>
                  <a:rPr lang="ru-RU" dirty="0" smtClean="0"/>
                  <a:t>6</a:t>
                </a:r>
                <a:r>
                  <a:rPr lang="en-US" dirty="0" smtClean="0"/>
                  <a:t>) </a:t>
                </a:r>
                <a:r>
                  <a:rPr lang="en-US" dirty="0" smtClean="0"/>
                  <a:t>= </a:t>
                </a:r>
                <a:r>
                  <a:rPr lang="ru-RU" dirty="0" smtClean="0"/>
                  <a:t>6</a:t>
                </a:r>
                <a:endParaRPr lang="ru-RU" dirty="0" smtClean="0"/>
              </a:p>
              <a:p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</a:t>
                </a:r>
                <a:r>
                  <a:rPr lang="ru-RU" dirty="0" smtClean="0"/>
                  <a:t>6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723878"/>
                <a:ext cx="8712968" cy="1092607"/>
              </a:xfrm>
              <a:prstGeom prst="rect">
                <a:avLst/>
              </a:prstGeom>
              <a:blipFill rotWithShape="1">
                <a:blip r:embed="rId2"/>
                <a:stretch>
                  <a:fillRect l="-70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7" r="24926"/>
          <a:stretch/>
        </p:blipFill>
        <p:spPr>
          <a:xfrm>
            <a:off x="323527" y="123479"/>
            <a:ext cx="3987053" cy="35283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99542"/>
            <a:ext cx="3209524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9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5486"/>
            <a:ext cx="6858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5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7494"/>
            <a:ext cx="4248472" cy="35283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491630"/>
            <a:ext cx="2505425" cy="15908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4011438"/>
            <a:ext cx="82809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Сгенерированная платежная матрица.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421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r="5965"/>
          <a:stretch/>
        </p:blipFill>
        <p:spPr>
          <a:xfrm>
            <a:off x="251520" y="42714"/>
            <a:ext cx="5273198" cy="331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3435846"/>
            <a:ext cx="828092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Конструирование формул для вычисления параметра. Для того</a:t>
            </a:r>
            <a:r>
              <a:rPr lang="en-US" dirty="0" smtClean="0"/>
              <a:t>, </a:t>
            </a:r>
            <a:r>
              <a:rPr lang="ru-RU" dirty="0" smtClean="0"/>
              <a:t>чтобы игра имела решение в чистых стратегиях</a:t>
            </a:r>
            <a:r>
              <a:rPr lang="en-US" dirty="0" smtClean="0"/>
              <a:t>,</a:t>
            </a:r>
            <a:r>
              <a:rPr lang="ru-RU" dirty="0" smtClean="0"/>
              <a:t> необходимо чтобы значения верхней и нижней цены игры совпадали.</a:t>
            </a:r>
            <a:endParaRPr lang="en-US" dirty="0" smtClean="0"/>
          </a:p>
          <a:p>
            <a:r>
              <a:rPr lang="ru-RU" dirty="0" smtClean="0"/>
              <a:t>Составим формулу нахождения </a:t>
            </a:r>
            <a:r>
              <a:rPr lang="ru-RU" b="1" dirty="0" smtClean="0"/>
              <a:t>верхней цены игры. </a:t>
            </a:r>
            <a:r>
              <a:rPr lang="ru-RU" dirty="0" smtClean="0"/>
              <a:t>Во всех столбцах</a:t>
            </a:r>
            <a:r>
              <a:rPr lang="en-US" dirty="0" smtClean="0"/>
              <a:t>, </a:t>
            </a:r>
            <a:r>
              <a:rPr lang="ru-RU" dirty="0" smtClean="0"/>
              <a:t>кроме столбца содержащего параметр</a:t>
            </a:r>
            <a:r>
              <a:rPr lang="en-US" dirty="0" smtClean="0"/>
              <a:t>,</a:t>
            </a:r>
            <a:r>
              <a:rPr lang="ru-RU" dirty="0" smtClean="0"/>
              <a:t> нужно найти максимальные элементы и выбрать минимальный из них (1). Необходимо отдельно рассмотреть столбец с параметром. Выберем максимальный элемент среди известных нам в данном столбце (2). Далее  </a:t>
            </a:r>
            <a:r>
              <a:rPr lang="ru-RU" dirty="0"/>
              <a:t>н</a:t>
            </a:r>
            <a:r>
              <a:rPr lang="ru-RU" dirty="0" smtClean="0"/>
              <a:t>ужно выбрать максимальный элемент во всем столбце (3). В конце выбираем минимальное значение и получаем верхнюю формулу.</a:t>
            </a:r>
            <a:endParaRPr lang="ru-RU" b="1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38" y="267492"/>
            <a:ext cx="2086266" cy="543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2190" y="392799"/>
            <a:ext cx="4320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(1)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38" y="1053844"/>
            <a:ext cx="1733792" cy="5620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12190" y="1194414"/>
            <a:ext cx="4320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(2)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38" y="1849491"/>
            <a:ext cx="2878097" cy="666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2190" y="2035232"/>
            <a:ext cx="4320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(3)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84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r="5965"/>
          <a:stretch/>
        </p:blipFill>
        <p:spPr>
          <a:xfrm>
            <a:off x="251520" y="42714"/>
            <a:ext cx="5273198" cy="331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3435846"/>
            <a:ext cx="82809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Составим формулу нахождения </a:t>
            </a:r>
            <a:r>
              <a:rPr lang="ru-RU" b="1" dirty="0" smtClean="0"/>
              <a:t>нижней</a:t>
            </a:r>
            <a:r>
              <a:rPr lang="ru-RU" dirty="0" smtClean="0"/>
              <a:t> </a:t>
            </a:r>
            <a:r>
              <a:rPr lang="ru-RU" b="1" dirty="0" smtClean="0"/>
              <a:t>цены игры. </a:t>
            </a:r>
            <a:r>
              <a:rPr lang="ru-RU" dirty="0"/>
              <a:t>Во </a:t>
            </a:r>
            <a:r>
              <a:rPr lang="ru-RU" dirty="0" smtClean="0"/>
              <a:t>всех строках</a:t>
            </a:r>
            <a:r>
              <a:rPr lang="en-US" dirty="0" smtClean="0"/>
              <a:t>, </a:t>
            </a:r>
            <a:r>
              <a:rPr lang="ru-RU" dirty="0" smtClean="0"/>
              <a:t>кроме строки содержащей параметр</a:t>
            </a:r>
            <a:r>
              <a:rPr lang="en-US" dirty="0" smtClean="0"/>
              <a:t>,</a:t>
            </a:r>
            <a:r>
              <a:rPr lang="ru-RU" dirty="0" smtClean="0"/>
              <a:t> нужно найти минимальные элементы и выбрать среди них максимальный (1)</a:t>
            </a:r>
            <a:r>
              <a:rPr lang="ru-RU" b="1" dirty="0" smtClean="0"/>
              <a:t>. </a:t>
            </a:r>
            <a:r>
              <a:rPr lang="ru-RU" dirty="0" smtClean="0"/>
              <a:t>Необходимо отдельно рассмотреть строку с параметром.  Выберем минимальный элемент среди известных нам в этой строке (2). Далее нужно выбрать минимальный элемент во всей строке (3). В конце выбираем максимальное значение и получаем нижнюю формулу.</a:t>
            </a:r>
            <a:endParaRPr lang="ru-RU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612190" y="392799"/>
            <a:ext cx="4320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(1)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38" y="234150"/>
            <a:ext cx="2076740" cy="6096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12190" y="1194414"/>
            <a:ext cx="4320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(2)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38" y="1063808"/>
            <a:ext cx="1790950" cy="6477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2190" y="2035232"/>
            <a:ext cx="4320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(3)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38" y="1870318"/>
            <a:ext cx="291581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3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3" r="785"/>
          <a:stretch/>
        </p:blipFill>
        <p:spPr>
          <a:xfrm>
            <a:off x="2040310" y="51470"/>
            <a:ext cx="5513294" cy="3672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3867894"/>
            <a:ext cx="82809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1520" y="3795886"/>
                <a:ext cx="8280920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Возможны 4 случая</a:t>
                </a:r>
                <a:r>
                  <a:rPr lang="en-US" dirty="0" smtClean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a + 1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dirty="0" smtClean="0"/>
                  <a:t> A2 =&gt; max(a + 1, A2) = a + 1; a + 1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dirty="0" smtClean="0"/>
                  <a:t> B2 =&gt; min(a + 1, B2) = B2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a + 1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dirty="0"/>
                  <a:t> A2 =&gt; max(a + 1, A2) = a + 1</a:t>
                </a:r>
                <a:r>
                  <a:rPr lang="en-US" dirty="0" smtClean="0"/>
                  <a:t>; </a:t>
                </a:r>
                <a:r>
                  <a:rPr lang="en-US" dirty="0"/>
                  <a:t>a + 1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 B2 </a:t>
                </a:r>
                <a:r>
                  <a:rPr lang="en-US" dirty="0"/>
                  <a:t>=&gt; min(a + 1, B2) = </a:t>
                </a:r>
                <a:r>
                  <a:rPr lang="en-US" dirty="0" smtClean="0"/>
                  <a:t>a + 1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a + 1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  <a:ea typeface="Cambria Math"/>
                      </a:rPr>
                      <m:t>≤ </m:t>
                    </m:r>
                  </m:oMath>
                </a14:m>
                <a:r>
                  <a:rPr lang="en-US" dirty="0" smtClean="0"/>
                  <a:t>A2 =&gt; </a:t>
                </a:r>
                <a:r>
                  <a:rPr lang="en-US" dirty="0"/>
                  <a:t>max(a + 1, A2) </a:t>
                </a:r>
                <a:r>
                  <a:rPr lang="en-US" dirty="0" smtClean="0"/>
                  <a:t>= A2; </a:t>
                </a:r>
                <a:r>
                  <a:rPr lang="en-US" dirty="0"/>
                  <a:t>a + 1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dirty="0"/>
                  <a:t> B2 =&gt; min(a + 1, B2) = B2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a + 1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  <a:ea typeface="Cambria Math"/>
                      </a:rPr>
                      <m:t>≤ </m:t>
                    </m:r>
                  </m:oMath>
                </a14:m>
                <a:r>
                  <a:rPr lang="en-US" dirty="0"/>
                  <a:t>A2 =&gt; max(a + 1, A2) = </a:t>
                </a:r>
                <a:r>
                  <a:rPr lang="en-US" dirty="0" smtClean="0"/>
                  <a:t>A2; </a:t>
                </a:r>
                <a:r>
                  <a:rPr lang="en-US" dirty="0"/>
                  <a:t>a + 1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dirty="0"/>
                  <a:t> B2 =&gt; min(a + 1, B2) = a + </a:t>
                </a:r>
                <a:r>
                  <a:rPr lang="en-US" dirty="0" smtClean="0"/>
                  <a:t>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795886"/>
                <a:ext cx="8280920" cy="1092607"/>
              </a:xfrm>
              <a:prstGeom prst="rect">
                <a:avLst/>
              </a:prstGeom>
              <a:blipFill rotWithShape="1">
                <a:blip r:embed="rId3"/>
                <a:stretch>
                  <a:fillRect l="-74" t="-559" b="-3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54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r="13334"/>
          <a:stretch/>
        </p:blipFill>
        <p:spPr>
          <a:xfrm>
            <a:off x="467544" y="123478"/>
            <a:ext cx="4766982" cy="3672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3867893"/>
            <a:ext cx="82809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Вычислим величины </a:t>
            </a:r>
            <a:r>
              <a:rPr lang="en-US" dirty="0" smtClean="0"/>
              <a:t>A1, A2, B1, B2</a:t>
            </a:r>
            <a:r>
              <a:rPr lang="ru-RU" dirty="0"/>
              <a:t>.</a:t>
            </a:r>
            <a:endParaRPr lang="en-US" dirty="0" smtClean="0"/>
          </a:p>
          <a:p>
            <a:r>
              <a:rPr lang="en-US" dirty="0" smtClean="0"/>
              <a:t>A1: </a:t>
            </a:r>
            <a:r>
              <a:rPr lang="ru-RU" dirty="0" smtClean="0"/>
              <a:t>Найдем максимумы в столбцах – </a:t>
            </a:r>
            <a:r>
              <a:rPr lang="en-US" dirty="0" smtClean="0"/>
              <a:t>{25, 19, 22, 18}. </a:t>
            </a:r>
            <a:r>
              <a:rPr lang="ru-RU" dirty="0" smtClean="0"/>
              <a:t>Выберем минимальный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min(25, 19, 22, 18) = 18</a:t>
            </a:r>
          </a:p>
          <a:p>
            <a:r>
              <a:rPr lang="en-US" dirty="0" smtClean="0"/>
              <a:t>A2: </a:t>
            </a:r>
            <a:r>
              <a:rPr lang="ru-RU" dirty="0" smtClean="0"/>
              <a:t>Выберем максимальный элемент в столбце с параметром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max(8, 8, 8) = 8</a:t>
            </a:r>
          </a:p>
          <a:p>
            <a:r>
              <a:rPr lang="en-US" dirty="0" smtClean="0"/>
              <a:t>B1: </a:t>
            </a:r>
            <a:r>
              <a:rPr lang="ru-RU" dirty="0" smtClean="0"/>
              <a:t>Найдем минимумы в строках – </a:t>
            </a:r>
            <a:r>
              <a:rPr lang="en-US" dirty="0" smtClean="0"/>
              <a:t>{8, 3, 7}. </a:t>
            </a:r>
            <a:r>
              <a:rPr lang="ru-RU" dirty="0" smtClean="0"/>
              <a:t>Выберем максимальный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max(8, 3, 7) = 8</a:t>
            </a:r>
          </a:p>
          <a:p>
            <a:r>
              <a:rPr lang="en-US" dirty="0" smtClean="0"/>
              <a:t>B2: </a:t>
            </a:r>
            <a:r>
              <a:rPr lang="ru-RU" dirty="0" smtClean="0"/>
              <a:t>Выберем минимальный элемент в строке с параметром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min(17, 19, 22, 18) = 17</a:t>
            </a:r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987574"/>
            <a:ext cx="2505425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01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5"/>
          <a:stretch/>
        </p:blipFill>
        <p:spPr>
          <a:xfrm>
            <a:off x="179512" y="195486"/>
            <a:ext cx="3888432" cy="3589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83968" y="195486"/>
                <a:ext cx="4680520" cy="3657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</a:rPr>
                        <m:t>1. 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/>
                        </a:rPr>
                        <m:t>min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/>
                        </a:rPr>
                        <m:t>(18, 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/>
                        </a:rPr>
                        <m:t>a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/>
                        </a:rPr>
                        <m:t> + 1) =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/>
                        </a:rPr>
                        <m:t>max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/>
                        </a:rPr>
                        <m:t>(8, 17)</m:t>
                      </m:r>
                    </m:oMath>
                  </m:oMathPara>
                </a14:m>
                <a:endParaRPr lang="en-US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a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+1 ≥8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0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a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+1 ≥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/>
                                </a:rPr>
                                <m:t>17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a</m:t>
                      </m:r>
                      <m:r>
                        <a:rPr lang="en-US" b="0" i="0" smtClean="0">
                          <a:latin typeface="Cambria Math"/>
                        </a:rPr>
                        <m:t>+1 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≥17</m:t>
                      </m:r>
                    </m:oMath>
                  </m:oMathPara>
                </a14:m>
                <a:endParaRPr lang="en-US" dirty="0" smtClean="0">
                  <a:latin typeface="Cambria Math"/>
                </a:endParaRPr>
              </a:p>
              <a:p>
                <a:r>
                  <a:rPr lang="ru-RU" dirty="0" smtClean="0">
                    <a:latin typeface="Cambria Math"/>
                  </a:rPr>
                  <a:t>Для выполнения равенства </a:t>
                </a:r>
                <a:r>
                  <a:rPr lang="en-US" dirty="0" smtClean="0">
                    <a:latin typeface="Cambria Math"/>
                  </a:rPr>
                  <a:t>a + 1 = 17; a = 16</a:t>
                </a:r>
              </a:p>
              <a:p>
                <a:endParaRPr lang="en-US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</a:rPr>
                        <m:t>2. 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min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(18, 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a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 + 1) =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max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(8, 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</a:rPr>
                        <m:t>a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</a:rPr>
                        <m:t> + 1)</m:t>
                      </m:r>
                    </m:oMath>
                  </m:oMathPara>
                </a14:m>
                <a:endParaRPr lang="en-US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a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+1 ≥8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>
                                  <a:latin typeface="Cambria Math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a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+1 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17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>
                          <a:latin typeface="Cambria Math"/>
                        </a:rPr>
                        <m:t>⇒</m:t>
                      </m:r>
                      <m:r>
                        <a:rPr lang="en-US" b="0" i="0" smtClean="0">
                          <a:latin typeface="Cambria Math"/>
                        </a:rPr>
                        <m:t>8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≤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a</m:t>
                      </m:r>
                      <m:r>
                        <a:rPr lang="en-US">
                          <a:latin typeface="Cambria Math"/>
                        </a:rPr>
                        <m:t>+1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17</m:t>
                      </m:r>
                    </m:oMath>
                  </m:oMathPara>
                </a14:m>
                <a:endParaRPr lang="en-US" dirty="0" smtClean="0">
                  <a:latin typeface="Cambria Math"/>
                </a:endParaRPr>
              </a:p>
              <a:p>
                <a:r>
                  <a:rPr lang="ru-RU" dirty="0">
                    <a:latin typeface="Cambria Math"/>
                  </a:rPr>
                  <a:t>Для выполнения </a:t>
                </a:r>
                <a:r>
                  <a:rPr lang="ru-RU" dirty="0" smtClean="0">
                    <a:latin typeface="Cambria Math"/>
                  </a:rPr>
                  <a:t>равенства</a:t>
                </a:r>
                <a:r>
                  <a:rPr lang="en-US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8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m:rPr>
                        <m:sty m:val="p"/>
                      </m:rPr>
                      <a:rPr lang="en-US" smtClean="0">
                        <a:latin typeface="Cambria Math"/>
                      </a:rPr>
                      <m:t>a</m:t>
                    </m:r>
                    <m:r>
                      <a:rPr lang="en-US">
                        <a:latin typeface="Cambria Math"/>
                      </a:rPr>
                      <m:t>+</m:t>
                    </m:r>
                    <m:r>
                      <a:rPr lang="en-US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≤17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; 7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m:rPr>
                        <m:sty m:val="p"/>
                      </m:rPr>
                      <a:rPr lang="en-US" smtClean="0">
                        <a:latin typeface="Cambria Math"/>
                      </a:rPr>
                      <m:t>a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≤1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6</m:t>
                    </m:r>
                  </m:oMath>
                </a14:m>
                <a:endParaRPr lang="en-US" dirty="0">
                  <a:latin typeface="Cambria Math"/>
                </a:endParaRPr>
              </a:p>
              <a:p>
                <a:endParaRPr lang="en-US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b="0" i="0" dirty="0" smtClean="0">
                          <a:latin typeface="Cambria Math"/>
                        </a:rPr>
                        <m:t>3. 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min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(18, 8) =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max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(8, 17)</m:t>
                      </m:r>
                    </m:oMath>
                  </m:oMathPara>
                </a14:m>
                <a:endParaRPr lang="en-US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a</m:t>
                            </m:r>
                            <m:r>
                              <a:rPr lang="en-US">
                                <a:latin typeface="Cambria Math"/>
                              </a:rPr>
                              <m:t>+1</m:t>
                            </m:r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>
                                <a:latin typeface="Cambria Math"/>
                              </a:rPr>
                              <m:t> 8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en-US">
                                <a:latin typeface="Cambria Math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a</m:t>
                            </m:r>
                            <m:r>
                              <a:rPr lang="en-US">
                                <a:latin typeface="Cambria Math"/>
                              </a:rPr>
                              <m:t>+1 </m:t>
                            </m:r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≥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</a:rPr>
                              <m:t>17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Cambria Math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US">
                        <a:latin typeface="Cambria Math"/>
                      </a:rPr>
                      <m:t>⇒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dirty="0" smtClean="0">
                    <a:latin typeface="Cambria Math"/>
                  </a:rPr>
                  <a:t>нет таких </a:t>
                </a:r>
                <a:r>
                  <a:rPr lang="en-US" dirty="0" smtClean="0">
                    <a:latin typeface="Cambria Math"/>
                  </a:rPr>
                  <a:t>a</a:t>
                </a:r>
                <a:endParaRPr lang="en-US" dirty="0">
                  <a:latin typeface="Cambria Math"/>
                </a:endParaRPr>
              </a:p>
              <a:p>
                <a:r>
                  <a:rPr lang="ru-RU" dirty="0" smtClean="0">
                    <a:latin typeface="Cambria Math"/>
                  </a:rPr>
                  <a:t>Равенство выполняется</a:t>
                </a:r>
                <a:endParaRPr lang="en-US" dirty="0">
                  <a:latin typeface="Cambria Math"/>
                </a:endParaRPr>
              </a:p>
              <a:p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min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(18, 8) =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max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</a:rPr>
                        <m:t>(8, 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</a:rPr>
                        <m:t>a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</a:rPr>
                        <m:t> + 1)</m:t>
                      </m:r>
                    </m:oMath>
                  </m:oMathPara>
                </a14:m>
                <a:endParaRPr lang="en-US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a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+1 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8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>
                                  <a:latin typeface="Cambria Math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a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+1 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17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>
                          <a:latin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a</m:t>
                      </m:r>
                      <m:r>
                        <a:rPr lang="en-US">
                          <a:latin typeface="Cambria Math"/>
                        </a:rPr>
                        <m:t>+1 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latin typeface="Cambria Math"/>
                </a:endParaRPr>
              </a:p>
              <a:p>
                <a:r>
                  <a:rPr lang="ru-RU" dirty="0">
                    <a:latin typeface="Cambria Math"/>
                  </a:rPr>
                  <a:t>Для выполнения </a:t>
                </a:r>
                <a:r>
                  <a:rPr lang="ru-RU" dirty="0" smtClean="0">
                    <a:latin typeface="Cambria Math"/>
                  </a:rPr>
                  <a:t>равенства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95486"/>
                <a:ext cx="4680520" cy="3657924"/>
              </a:xfrm>
              <a:prstGeom prst="rect">
                <a:avLst/>
              </a:prstGeom>
              <a:blipFill rotWithShape="1">
                <a:blip r:embed="rId3"/>
                <a:stretch>
                  <a:fillRect l="-9635" t="-10500" b="-1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1520" y="3939902"/>
                <a:ext cx="828092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Из данных уравнений находим допустимые значения параметра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 ∈[7,  16]</m:t>
                    </m:r>
                  </m:oMath>
                </a14:m>
                <a:endParaRPr lang="ru-RU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939902"/>
                <a:ext cx="8280920" cy="292388"/>
              </a:xfrm>
              <a:prstGeom prst="rect">
                <a:avLst/>
              </a:prstGeom>
              <a:blipFill rotWithShape="1">
                <a:blip r:embed="rId4"/>
                <a:stretch>
                  <a:fillRect l="-74" t="-2083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79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868" y="3650784"/>
                <a:ext cx="871296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Для решения данной задачи найдем нижнюю цену игры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/>
                  <a:t> и верхнюю цену игры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 smtClean="0"/>
                  <a:t> и проверим</a:t>
                </a:r>
                <a:r>
                  <a:rPr lang="en-US" dirty="0" smtClean="0"/>
                  <a:t>, </a:t>
                </a:r>
                <a:r>
                  <a:rPr lang="ru-RU" dirty="0" smtClean="0"/>
                  <a:t>что они совпадают</a:t>
                </a:r>
                <a:r>
                  <a:rPr lang="en-US" dirty="0" smtClean="0"/>
                  <a:t>, </a:t>
                </a:r>
                <a:r>
                  <a:rPr lang="ru-RU" dirty="0" smtClean="0"/>
                  <a:t>т.е. существует </a:t>
                </a:r>
                <a:r>
                  <a:rPr lang="ru-RU" dirty="0" err="1" smtClean="0"/>
                  <a:t>седловая</a:t>
                </a:r>
                <a:r>
                  <a:rPr lang="ru-RU" dirty="0" smtClean="0"/>
                  <a:t> точка. Цена игры равна значению </a:t>
                </a:r>
                <a:r>
                  <a:rPr lang="ru-RU" dirty="0" err="1" smtClean="0"/>
                  <a:t>седловой</a:t>
                </a:r>
                <a:r>
                  <a:rPr lang="ru-RU" dirty="0" smtClean="0"/>
                  <a:t> точки.</a:t>
                </a:r>
                <a:endParaRPr lang="en-US" dirty="0" smtClean="0"/>
              </a:p>
              <a:p>
                <a:r>
                  <a:rPr lang="ru-RU" dirty="0" smtClean="0"/>
                  <a:t>Нижняя цена игры</a:t>
                </a:r>
                <a:r>
                  <a:rPr lang="en-US" dirty="0" smtClean="0"/>
                  <a:t>: </a:t>
                </a:r>
                <a:r>
                  <a:rPr lang="ru-RU" dirty="0" smtClean="0"/>
                  <a:t>выпишем справа от матрицы минимальные элементы в строках и выберем максимальный из них.</a:t>
                </a:r>
              </a:p>
              <a:p>
                <a:r>
                  <a:rPr lang="ru-RU" dirty="0" smtClean="0"/>
                  <a:t>Верхняя </a:t>
                </a:r>
                <a:r>
                  <a:rPr lang="ru-RU" dirty="0"/>
                  <a:t>цена игры</a:t>
                </a:r>
                <a:r>
                  <a:rPr lang="en-US" dirty="0"/>
                  <a:t>: </a:t>
                </a:r>
                <a:r>
                  <a:rPr lang="ru-RU" dirty="0"/>
                  <a:t>выпишем </a:t>
                </a:r>
                <a:r>
                  <a:rPr lang="ru-RU" dirty="0" smtClean="0"/>
                  <a:t>снизу от </a:t>
                </a:r>
                <a:r>
                  <a:rPr lang="ru-RU" dirty="0"/>
                  <a:t>матрицы </a:t>
                </a:r>
                <a:r>
                  <a:rPr lang="ru-RU" dirty="0" smtClean="0"/>
                  <a:t>максимальные элементы </a:t>
                </a:r>
                <a:r>
                  <a:rPr lang="ru-RU" dirty="0"/>
                  <a:t>в </a:t>
                </a:r>
                <a:r>
                  <a:rPr lang="ru-RU" dirty="0" smtClean="0"/>
                  <a:t>столбцах и </a:t>
                </a:r>
                <a:r>
                  <a:rPr lang="ru-RU" dirty="0"/>
                  <a:t>выберем </a:t>
                </a:r>
                <a:r>
                  <a:rPr lang="ru-RU" dirty="0" smtClean="0"/>
                  <a:t>минимальный из </a:t>
                </a:r>
                <a:r>
                  <a:rPr lang="ru-RU" dirty="0"/>
                  <a:t>них</a:t>
                </a:r>
                <a:r>
                  <a:rPr lang="ru-RU" dirty="0" smtClean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max(4, 3, 2) = 4;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 smtClean="0"/>
                  <a:t>= min(24, 4, 22, 20) = 4. </a:t>
                </a:r>
                <a:r>
                  <a:rPr lang="ru-RU" dirty="0" smtClean="0"/>
                  <a:t>Значения совпадают.</a:t>
                </a:r>
              </a:p>
              <a:p>
                <a:r>
                  <a:rPr lang="ru-RU" dirty="0" smtClean="0"/>
                  <a:t>Ответ</a:t>
                </a:r>
                <a:r>
                  <a:rPr lang="en-US" dirty="0" smtClean="0"/>
                  <a:t>: 4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" y="3650784"/>
                <a:ext cx="8712968" cy="1292662"/>
              </a:xfrm>
              <a:prstGeom prst="rect">
                <a:avLst/>
              </a:prstGeom>
              <a:blipFill rotWithShape="1">
                <a:blip r:embed="rId2"/>
                <a:stretch>
                  <a:fillRect l="-70" t="-472" b="-3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 r="12991"/>
          <a:stretch/>
        </p:blipFill>
        <p:spPr>
          <a:xfrm>
            <a:off x="899592" y="119956"/>
            <a:ext cx="3839136" cy="34563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91005"/>
            <a:ext cx="2752381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10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1523</Words>
  <Application>Microsoft Office PowerPoint</Application>
  <PresentationFormat>Экран (16:9)</PresentationFormat>
  <Paragraphs>119</Paragraphs>
  <Slides>25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Лабораторная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1</dc:title>
  <dc:creator>Admin</dc:creator>
  <cp:lastModifiedBy>Admin</cp:lastModifiedBy>
  <cp:revision>92</cp:revision>
  <dcterms:created xsi:type="dcterms:W3CDTF">2020-12-09T19:17:02Z</dcterms:created>
  <dcterms:modified xsi:type="dcterms:W3CDTF">2020-12-11T22:15:28Z</dcterms:modified>
</cp:coreProperties>
</file>